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Default Extension="wmf" ContentType="image/x-wm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handoutMasterIdLst>
    <p:handoutMasterId r:id="rId8"/>
  </p:handoutMasterIdLst>
  <p:sldIdLst>
    <p:sldId id="256" r:id="rId2"/>
    <p:sldId id="258" r:id="rId3"/>
    <p:sldId id="260" r:id="rId4"/>
    <p:sldId id="261" r:id="rId5"/>
    <p:sldId id="259" r:id="rId6"/>
    <p:sldId id="262" r:id="rId7"/>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rnWhat="handouts6" clrMode="gray" frameSlides="1"/>
  <p:showPr loop="1"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3788"/>
    <a:srgbClr val="FA9972"/>
    <a:srgbClr val="E64708"/>
    <a:srgbClr val="F88E36"/>
    <a:srgbClr val="F6750A"/>
    <a:srgbClr val="FF3300"/>
    <a:srgbClr val="FF9999"/>
    <a:srgbClr val="1EFA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119" autoAdjust="0"/>
    <p:restoredTop sz="94660"/>
  </p:normalViewPr>
  <p:slideViewPr>
    <p:cSldViewPr>
      <p:cViewPr varScale="1">
        <p:scale>
          <a:sx n="92" d="100"/>
          <a:sy n="92" d="100"/>
        </p:scale>
        <p:origin x="-1400" y="-120"/>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11" Type="http://schemas.openxmlformats.org/officeDocument/2006/relationships/viewProps" Target="viewProps.xml"/><Relationship Id="rId12" Type="http://schemas.openxmlformats.org/officeDocument/2006/relationships/theme" Target="theme/theme1.xml"/><Relationship Id="rId13"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handoutMaster" Target="handoutMasters/handoutMaster1.xml"/><Relationship Id="rId9" Type="http://schemas.openxmlformats.org/officeDocument/2006/relationships/printerSettings" Target="printerSettings/printerSettings1.bin"/><Relationship Id="rId10"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46"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endParaRPr lang="en-US"/>
          </a:p>
        </p:txBody>
      </p:sp>
      <p:sp>
        <p:nvSpPr>
          <p:cNvPr id="6147" name="Rectangle 3"/>
          <p:cNvSpPr>
            <a:spLocks noGrp="1" noChangeArrowheads="1"/>
          </p:cNvSpPr>
          <p:nvPr>
            <p:ph type="dt" sz="quarter"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endParaRPr lang="en-US"/>
          </a:p>
        </p:txBody>
      </p:sp>
      <p:sp>
        <p:nvSpPr>
          <p:cNvPr id="6148" name="Rectangle 4"/>
          <p:cNvSpPr>
            <a:spLocks noGrp="1" noChangeArrowheads="1"/>
          </p:cNvSpPr>
          <p:nvPr>
            <p:ph type="ftr" sz="quarter" idx="2"/>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endParaRPr lang="en-US"/>
          </a:p>
        </p:txBody>
      </p:sp>
      <p:sp>
        <p:nvSpPr>
          <p:cNvPr id="6149" name="Rectangle 5"/>
          <p:cNvSpPr>
            <a:spLocks noGrp="1" noChangeArrowheads="1"/>
          </p:cNvSpPr>
          <p:nvPr>
            <p:ph type="sldNum" sz="quarter" idx="3"/>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1086D77F-E268-4AE2-9957-5EBFD0470B5C}" type="slidenum">
              <a:rPr lang="en-US"/>
              <a:pPr/>
              <a:t>‹#›</a:t>
            </a:fld>
            <a:endParaRPr lang="en-US"/>
          </a:p>
        </p:txBody>
      </p:sp>
    </p:spTree>
    <p:extLst>
      <p:ext uri="{BB962C8B-B14F-4D97-AF65-F5344CB8AC3E}">
        <p14:creationId xmlns:p14="http://schemas.microsoft.com/office/powerpoint/2010/main" val="3839976406"/>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5D584419-D6F4-4A37-A6E0-DA9B172036B9}" type="slidenum">
              <a:rPr lang="en-US"/>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FD3B3ACC-5D76-4D51-8AF3-4FE3A66C72D6}" type="slidenum">
              <a:rPr lang="en-US"/>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2F7D95DB-D91A-48B5-AEAA-F90225BF0ECC}" type="slidenum">
              <a:rPr lang="en-US"/>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2A789376-9BD6-4C9D-8DDB-96BA110F10ED}" type="slidenum">
              <a:rPr lang="en-US"/>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C7B9DBC2-40CF-4BFD-A88F-AB86C07FF9D9}" type="slidenum">
              <a:rPr lang="en-US"/>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BA00664E-C897-43A5-9038-09D1EEF390FD}" type="slidenum">
              <a:rPr lang="en-US"/>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endParaRPr lang="en-US"/>
          </a:p>
        </p:txBody>
      </p:sp>
      <p:sp>
        <p:nvSpPr>
          <p:cNvPr id="9" name="Slide Number Placeholder 8"/>
          <p:cNvSpPr>
            <a:spLocks noGrp="1"/>
          </p:cNvSpPr>
          <p:nvPr>
            <p:ph type="sldNum" sz="quarter" idx="12"/>
          </p:nvPr>
        </p:nvSpPr>
        <p:spPr/>
        <p:txBody>
          <a:bodyPr/>
          <a:lstStyle>
            <a:lvl1pPr>
              <a:defRPr/>
            </a:lvl1pPr>
          </a:lstStyle>
          <a:p>
            <a:fld id="{098E5768-C367-4087-842C-573218D130FE}" type="slidenum">
              <a:rPr lang="en-US"/>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endParaRPr lang="en-US"/>
          </a:p>
        </p:txBody>
      </p:sp>
      <p:sp>
        <p:nvSpPr>
          <p:cNvPr id="5" name="Slide Number Placeholder 4"/>
          <p:cNvSpPr>
            <a:spLocks noGrp="1"/>
          </p:cNvSpPr>
          <p:nvPr>
            <p:ph type="sldNum" sz="quarter" idx="12"/>
          </p:nvPr>
        </p:nvSpPr>
        <p:spPr/>
        <p:txBody>
          <a:bodyPr/>
          <a:lstStyle>
            <a:lvl1pPr>
              <a:defRPr/>
            </a:lvl1pPr>
          </a:lstStyle>
          <a:p>
            <a:fld id="{637B2AE0-D3BD-4740-BD47-C09C2A9EC850}" type="slidenum">
              <a:rPr lang="en-US"/>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Slide Number Placeholder 3"/>
          <p:cNvSpPr>
            <a:spLocks noGrp="1"/>
          </p:cNvSpPr>
          <p:nvPr>
            <p:ph type="sldNum" sz="quarter" idx="12"/>
          </p:nvPr>
        </p:nvSpPr>
        <p:spPr/>
        <p:txBody>
          <a:bodyPr/>
          <a:lstStyle>
            <a:lvl1pPr>
              <a:defRPr/>
            </a:lvl1pPr>
          </a:lstStyle>
          <a:p>
            <a:fld id="{1E122A0B-D896-4CA9-9466-9565BD66A9D5}" type="slidenum">
              <a:rPr lang="en-US"/>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EB7C5E48-B10B-4A4F-AEC9-D4E295950D46}" type="slidenum">
              <a:rPr lang="en-US"/>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F052382E-A31C-43DF-BED7-D75C08E81F58}" type="slidenum">
              <a:rPr lang="en-US"/>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shadeToTitle="1">
        <a:gradFill rotWithShape="0">
          <a:gsLst>
            <a:gs pos="0">
              <a:srgbClr val="F6750A"/>
            </a:gs>
            <a:gs pos="100000">
              <a:schemeClr val="tx1"/>
            </a:gs>
          </a:gsLst>
          <a:path path="shape">
            <a:fillToRect l="50000" t="50000" r="50000" b="50000"/>
          </a:path>
        </a:gra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endParaRPr lang="en-US"/>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endParaRPr lang="en-US"/>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D26740A1-CC7C-4F63-930A-E8DC7C68EADD}" type="slidenum">
              <a:rPr lang="en-US"/>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charset="0"/>
        </a:defRPr>
      </a:lvl2pPr>
      <a:lvl3pPr algn="ctr" rtl="0" fontAlgn="base">
        <a:spcBef>
          <a:spcPct val="0"/>
        </a:spcBef>
        <a:spcAft>
          <a:spcPct val="0"/>
        </a:spcAft>
        <a:defRPr sz="4400">
          <a:solidFill>
            <a:schemeClr val="tx2"/>
          </a:solidFill>
          <a:latin typeface="Arial" charset="0"/>
        </a:defRPr>
      </a:lvl3pPr>
      <a:lvl4pPr algn="ctr" rtl="0" fontAlgn="base">
        <a:spcBef>
          <a:spcPct val="0"/>
        </a:spcBef>
        <a:spcAft>
          <a:spcPct val="0"/>
        </a:spcAft>
        <a:defRPr sz="4400">
          <a:solidFill>
            <a:schemeClr val="tx2"/>
          </a:solidFill>
          <a:latin typeface="Arial" charset="0"/>
        </a:defRPr>
      </a:lvl4pPr>
      <a:lvl5pPr algn="ctr" rtl="0" fontAlgn="base">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defRPr>
      </a:lvl2pPr>
      <a:lvl3pPr marL="1143000" indent="-228600" algn="l" rtl="0" fontAlgn="base">
        <a:spcBef>
          <a:spcPct val="20000"/>
        </a:spcBef>
        <a:spcAft>
          <a:spcPct val="0"/>
        </a:spcAft>
        <a:buChar char="•"/>
        <a:defRPr sz="2400">
          <a:solidFill>
            <a:schemeClr val="tx1"/>
          </a:solidFill>
          <a:latin typeface="+mn-lt"/>
        </a:defRPr>
      </a:lvl3pPr>
      <a:lvl4pPr marL="1600200" indent="-228600" algn="l" rtl="0" fontAlgn="base">
        <a:spcBef>
          <a:spcPct val="20000"/>
        </a:spcBef>
        <a:spcAft>
          <a:spcPct val="0"/>
        </a:spcAft>
        <a:buChar char="–"/>
        <a:defRPr sz="2000">
          <a:solidFill>
            <a:schemeClr val="tx1"/>
          </a:solidFill>
          <a:latin typeface="+mn-lt"/>
        </a:defRPr>
      </a:lvl4pPr>
      <a:lvl5pPr marL="2057400" indent="-228600" algn="l" rtl="0" fontAlgn="base">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wmf"/></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wmf"/><Relationship Id="rId3" Type="http://schemas.openxmlformats.org/officeDocument/2006/relationships/image" Target="../media/image3.wmf"/></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jpe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rotWithShape="0">
          <a:gsLst>
            <a:gs pos="0">
              <a:srgbClr val="4D0808"/>
            </a:gs>
            <a:gs pos="15000">
              <a:srgbClr val="FF0300"/>
            </a:gs>
            <a:gs pos="27500">
              <a:srgbClr val="FF7A00"/>
            </a:gs>
            <a:gs pos="50000">
              <a:srgbClr val="FFF200"/>
            </a:gs>
            <a:gs pos="72500">
              <a:srgbClr val="FF7A00"/>
            </a:gs>
            <a:gs pos="85000">
              <a:srgbClr val="FF0300"/>
            </a:gs>
            <a:gs pos="100000">
              <a:srgbClr val="4D0808"/>
            </a:gs>
          </a:gsLst>
          <a:lin ang="2700000" scaled="1"/>
        </a:gra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914400" y="990600"/>
            <a:ext cx="7772400" cy="1470025"/>
          </a:xfrm>
        </p:spPr>
        <p:txBody>
          <a:bodyPr/>
          <a:lstStyle/>
          <a:p>
            <a:r>
              <a:rPr lang="en-US"/>
              <a:t>Mrs. Owens’ 3</a:t>
            </a:r>
            <a:r>
              <a:rPr lang="en-US" baseline="30000"/>
              <a:t>rd</a:t>
            </a:r>
            <a:r>
              <a:rPr lang="en-US"/>
              <a:t> Grade Class</a:t>
            </a:r>
          </a:p>
        </p:txBody>
      </p:sp>
      <p:sp>
        <p:nvSpPr>
          <p:cNvPr id="2051" name="Rectangle 3"/>
          <p:cNvSpPr>
            <a:spLocks noGrp="1" noChangeArrowheads="1"/>
          </p:cNvSpPr>
          <p:nvPr>
            <p:ph type="subTitle" idx="1"/>
          </p:nvPr>
        </p:nvSpPr>
        <p:spPr>
          <a:xfrm>
            <a:off x="1524000" y="3962400"/>
            <a:ext cx="6400800" cy="1752600"/>
          </a:xfrm>
        </p:spPr>
        <p:txBody>
          <a:bodyPr/>
          <a:lstStyle/>
          <a:p>
            <a:r>
              <a:rPr lang="en-US"/>
              <a:t>Welcome To School</a:t>
            </a:r>
          </a:p>
        </p:txBody>
      </p:sp>
      <p:pic>
        <p:nvPicPr>
          <p:cNvPr id="2052" name="Picture 4" descr="MCj03972100000[1]"/>
          <p:cNvPicPr>
            <a:picLocks noChangeAspect="1" noChangeArrowheads="1"/>
          </p:cNvPicPr>
          <p:nvPr/>
        </p:nvPicPr>
        <p:blipFill>
          <a:blip r:embed="rId2" cstate="print"/>
          <a:srcRect/>
          <a:stretch>
            <a:fillRect/>
          </a:stretch>
        </p:blipFill>
        <p:spPr bwMode="auto">
          <a:xfrm>
            <a:off x="3886200" y="2133600"/>
            <a:ext cx="1801813" cy="1547813"/>
          </a:xfrm>
          <a:prstGeom prst="rect">
            <a:avLst/>
          </a:prstGeom>
          <a:noFill/>
        </p:spPr>
      </p:pic>
    </p:spTree>
  </p:cSld>
  <p:clrMapOvr>
    <a:masterClrMapping/>
  </p:clrMapOvr>
  <p:transition xmlns:p14="http://schemas.microsoft.com/office/powerpoint/2010/main" advTm="10766"/>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shadeToTitle="1">
        <a:gradFill rotWithShape="0">
          <a:gsLst>
            <a:gs pos="0">
              <a:srgbClr val="3366FF"/>
            </a:gs>
            <a:gs pos="25000">
              <a:srgbClr val="01A78F"/>
            </a:gs>
            <a:gs pos="50000">
              <a:srgbClr val="FFFF00"/>
            </a:gs>
            <a:gs pos="75000">
              <a:srgbClr val="FF6633"/>
            </a:gs>
            <a:gs pos="100000">
              <a:srgbClr val="FF3399"/>
            </a:gs>
          </a:gsLst>
          <a:path path="shape">
            <a:fillToRect l="50000" t="50000" r="50000" b="50000"/>
          </a:path>
        </a:gradFill>
        <a:effectLst/>
      </p:bgPr>
    </p:bg>
    <p:spTree>
      <p:nvGrpSpPr>
        <p:cNvPr id="1" name=""/>
        <p:cNvGrpSpPr/>
        <p:nvPr/>
      </p:nvGrpSpPr>
      <p:grpSpPr>
        <a:xfrm>
          <a:off x="0" y="0"/>
          <a:ext cx="0" cy="0"/>
          <a:chOff x="0" y="0"/>
          <a:chExt cx="0" cy="0"/>
        </a:xfrm>
      </p:grpSpPr>
      <p:sp>
        <p:nvSpPr>
          <p:cNvPr id="4099" name="Rectangle 3"/>
          <p:cNvSpPr>
            <a:spLocks noGrp="1" noChangeArrowheads="1"/>
          </p:cNvSpPr>
          <p:nvPr>
            <p:ph type="body" idx="1"/>
          </p:nvPr>
        </p:nvSpPr>
        <p:spPr/>
        <p:txBody>
          <a:bodyPr/>
          <a:lstStyle/>
          <a:p>
            <a:r>
              <a:rPr lang="en-US" sz="2800"/>
              <a:t>Be respectful to everyone and their property at all times.</a:t>
            </a:r>
          </a:p>
          <a:p>
            <a:r>
              <a:rPr lang="en-US" sz="2800"/>
              <a:t>Follow instructions immediately.</a:t>
            </a:r>
          </a:p>
          <a:p>
            <a:r>
              <a:rPr lang="en-US" sz="2800"/>
              <a:t>Keep your hands, feet, and all other objects yourself.</a:t>
            </a:r>
          </a:p>
          <a:p>
            <a:r>
              <a:rPr lang="en-US" sz="2800"/>
              <a:t>Be prepared to learn and allow others to learn (includes having all materials, not interrupting, etc.)</a:t>
            </a:r>
          </a:p>
          <a:p>
            <a:r>
              <a:rPr lang="en-US" sz="2800"/>
              <a:t>If you cause a problem, fix it.</a:t>
            </a:r>
          </a:p>
          <a:p>
            <a:r>
              <a:rPr lang="en-US" sz="2800"/>
              <a:t>Take responsibility for your actions.</a:t>
            </a:r>
          </a:p>
          <a:p>
            <a:endParaRPr lang="en-US" sz="2800"/>
          </a:p>
        </p:txBody>
      </p:sp>
      <p:sp>
        <p:nvSpPr>
          <p:cNvPr id="4100" name="WordArt 4"/>
          <p:cNvSpPr>
            <a:spLocks noChangeArrowheads="1" noChangeShapeType="1" noTextEdit="1"/>
          </p:cNvSpPr>
          <p:nvPr/>
        </p:nvSpPr>
        <p:spPr bwMode="auto">
          <a:xfrm>
            <a:off x="1676400" y="0"/>
            <a:ext cx="6324600" cy="1447800"/>
          </a:xfrm>
          <a:prstGeom prst="rect">
            <a:avLst/>
          </a:prstGeom>
        </p:spPr>
        <p:txBody>
          <a:bodyPr wrap="none" fromWordArt="1">
            <a:prstTxWarp prst="textPlain">
              <a:avLst>
                <a:gd name="adj" fmla="val 50000"/>
              </a:avLst>
            </a:prstTxWarp>
          </a:bodyPr>
          <a:lstStyle/>
          <a:p>
            <a:pPr algn="ctr"/>
            <a:r>
              <a:rPr lang="en-US" sz="3600" kern="10">
                <a:ln w="12700">
                  <a:solidFill>
                    <a:srgbClr val="EAEAEA"/>
                  </a:solidFill>
                  <a:round/>
                  <a:headEnd/>
                  <a:tailEnd/>
                </a:ln>
                <a:gradFill rotWithShape="0">
                  <a:gsLst>
                    <a:gs pos="0">
                      <a:srgbClr val="A603AB"/>
                    </a:gs>
                    <a:gs pos="12000">
                      <a:srgbClr val="E81766"/>
                    </a:gs>
                    <a:gs pos="27000">
                      <a:srgbClr val="EE3F17"/>
                    </a:gs>
                    <a:gs pos="48000">
                      <a:srgbClr val="FFFF00"/>
                    </a:gs>
                    <a:gs pos="64999">
                      <a:srgbClr val="1A8D48"/>
                    </a:gs>
                    <a:gs pos="78999">
                      <a:srgbClr val="0819FB"/>
                    </a:gs>
                    <a:gs pos="100000">
                      <a:srgbClr val="A603AB"/>
                    </a:gs>
                  </a:gsLst>
                  <a:path path="rect">
                    <a:fillToRect l="50000" t="50000" r="50000" b="50000"/>
                  </a:path>
                </a:gradFill>
                <a:effectLst>
                  <a:outerShdw dist="35921" dir="2700000" sy="50000" kx="2115830" algn="bl" rotWithShape="0">
                    <a:srgbClr val="C0C0C0">
                      <a:alpha val="80000"/>
                    </a:srgbClr>
                  </a:outerShdw>
                </a:effectLst>
                <a:latin typeface="Arial Black"/>
              </a:rPr>
              <a:t>Class Rules</a:t>
            </a:r>
          </a:p>
        </p:txBody>
      </p:sp>
    </p:spTree>
  </p:cSld>
  <p:clrMapOvr>
    <a:masterClrMapping/>
  </p:clrMapOvr>
  <p:transition xmlns:p14="http://schemas.microsoft.com/office/powerpoint/2010/main" advTm="10406"/>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shadeToTitle="1">
        <a:gradFill rotWithShape="0">
          <a:gsLst>
            <a:gs pos="0">
              <a:srgbClr val="3399FF"/>
            </a:gs>
            <a:gs pos="16000">
              <a:srgbClr val="00CCCC"/>
            </a:gs>
            <a:gs pos="47000">
              <a:srgbClr val="9999FF"/>
            </a:gs>
            <a:gs pos="60001">
              <a:srgbClr val="2E6792"/>
            </a:gs>
            <a:gs pos="71001">
              <a:srgbClr val="3333CC"/>
            </a:gs>
            <a:gs pos="81000">
              <a:srgbClr val="1170FF"/>
            </a:gs>
            <a:gs pos="100000">
              <a:srgbClr val="006699"/>
            </a:gs>
          </a:gsLst>
          <a:path path="shape">
            <a:fillToRect l="50000" t="50000" r="50000" b="50000"/>
          </a:path>
        </a:gradFill>
        <a:effectLst/>
      </p:bgPr>
    </p:bg>
    <p:spTree>
      <p:nvGrpSpPr>
        <p:cNvPr id="1" name=""/>
        <p:cNvGrpSpPr/>
        <p:nvPr/>
      </p:nvGrpSpPr>
      <p:grpSpPr>
        <a:xfrm>
          <a:off x="0" y="0"/>
          <a:ext cx="0" cy="0"/>
          <a:chOff x="0" y="0"/>
          <a:chExt cx="0" cy="0"/>
        </a:xfrm>
      </p:grpSpPr>
      <p:sp>
        <p:nvSpPr>
          <p:cNvPr id="9219" name="Rectangle 3"/>
          <p:cNvSpPr>
            <a:spLocks noGrp="1" noChangeArrowheads="1"/>
          </p:cNvSpPr>
          <p:nvPr>
            <p:ph type="body" idx="1"/>
          </p:nvPr>
        </p:nvSpPr>
        <p:spPr>
          <a:xfrm>
            <a:off x="3886200" y="381000"/>
            <a:ext cx="4953000" cy="6126163"/>
          </a:xfrm>
        </p:spPr>
        <p:txBody>
          <a:bodyPr/>
          <a:lstStyle/>
          <a:p>
            <a:pPr>
              <a:lnSpc>
                <a:spcPct val="90000"/>
              </a:lnSpc>
              <a:buFontTx/>
              <a:buNone/>
            </a:pPr>
            <a:r>
              <a:rPr lang="en-US" sz="2800" dirty="0"/>
              <a:t>Our daily conduct grades are based behavior. Everyone starts out on “G” each day and keeps it by using the appropriate behavior in our classroom. Exceptionally good behavior pays off. Conduct pins can begin dropping as homework is turned each morning and can keep moving as the day goes by. Use your best behavior to maintain G’s or S’s each day.</a:t>
            </a:r>
          </a:p>
        </p:txBody>
      </p:sp>
      <p:sp>
        <p:nvSpPr>
          <p:cNvPr id="9220" name="WordArt 4"/>
          <p:cNvSpPr>
            <a:spLocks noChangeArrowheads="1" noChangeShapeType="1" noTextEdit="1"/>
          </p:cNvSpPr>
          <p:nvPr/>
        </p:nvSpPr>
        <p:spPr bwMode="auto">
          <a:xfrm>
            <a:off x="0" y="304800"/>
            <a:ext cx="3505200" cy="2667000"/>
          </a:xfrm>
          <a:prstGeom prst="rect">
            <a:avLst/>
          </a:prstGeom>
        </p:spPr>
        <p:txBody>
          <a:bodyPr wrap="none" fromWordArt="1">
            <a:prstTxWarp prst="textCascadeUp">
              <a:avLst>
                <a:gd name="adj" fmla="val 44444"/>
              </a:avLst>
            </a:prstTxWarp>
            <a:scene3d>
              <a:camera prst="legacyPerspectiveFront">
                <a:rot lat="20519999" lon="1080000" rev="0"/>
              </a:camera>
              <a:lightRig rig="legacyHarsh2" dir="b"/>
            </a:scene3d>
            <a:sp3d extrusionH="430200" prstMaterial="legacyMatte">
              <a:extrusionClr>
                <a:srgbClr val="FF6600"/>
              </a:extrusionClr>
            </a:sp3d>
          </a:bodyPr>
          <a:lstStyle/>
          <a:p>
            <a:pPr algn="ctr"/>
            <a:r>
              <a:rPr lang="en-US" sz="3600" kern="10">
                <a:ln w="9525">
                  <a:round/>
                  <a:headEnd/>
                  <a:tailEnd/>
                </a:ln>
                <a:gradFill rotWithShape="0">
                  <a:gsLst>
                    <a:gs pos="0">
                      <a:srgbClr val="FFE701"/>
                    </a:gs>
                    <a:gs pos="100000">
                      <a:srgbClr val="FE3E02"/>
                    </a:gs>
                  </a:gsLst>
                  <a:lin ang="5400000" scaled="1"/>
                </a:gradFill>
                <a:latin typeface="Impact"/>
              </a:rPr>
              <a:t>Conduct</a:t>
            </a:r>
          </a:p>
        </p:txBody>
      </p:sp>
      <p:pic>
        <p:nvPicPr>
          <p:cNvPr id="9221" name="Picture 5" descr="MCj04244920000[1]"/>
          <p:cNvPicPr>
            <a:picLocks noChangeAspect="1" noChangeArrowheads="1"/>
          </p:cNvPicPr>
          <p:nvPr/>
        </p:nvPicPr>
        <p:blipFill>
          <a:blip r:embed="rId2" cstate="print"/>
          <a:srcRect/>
          <a:stretch>
            <a:fillRect/>
          </a:stretch>
        </p:blipFill>
        <p:spPr bwMode="auto">
          <a:xfrm>
            <a:off x="1219200" y="2895600"/>
            <a:ext cx="1993900" cy="1200150"/>
          </a:xfrm>
          <a:prstGeom prst="rect">
            <a:avLst/>
          </a:prstGeom>
          <a:noFill/>
        </p:spPr>
      </p:pic>
      <p:pic>
        <p:nvPicPr>
          <p:cNvPr id="9223" name="Picture 7" descr="MCj04238480000[1]"/>
          <p:cNvPicPr>
            <a:picLocks noChangeAspect="1" noChangeArrowheads="1"/>
          </p:cNvPicPr>
          <p:nvPr/>
        </p:nvPicPr>
        <p:blipFill>
          <a:blip r:embed="rId3" cstate="print"/>
          <a:srcRect/>
          <a:stretch>
            <a:fillRect/>
          </a:stretch>
        </p:blipFill>
        <p:spPr bwMode="auto">
          <a:xfrm>
            <a:off x="2286000" y="4495800"/>
            <a:ext cx="1525588" cy="1676400"/>
          </a:xfrm>
          <a:prstGeom prst="rect">
            <a:avLst/>
          </a:prstGeom>
          <a:noFill/>
        </p:spPr>
      </p:pic>
    </p:spTree>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gradFill rotWithShape="0">
          <a:gsLst>
            <a:gs pos="0">
              <a:srgbClr val="005CBF"/>
            </a:gs>
            <a:gs pos="12500">
              <a:srgbClr val="0087E6"/>
            </a:gs>
            <a:gs pos="37500">
              <a:srgbClr val="21D6E0"/>
            </a:gs>
            <a:gs pos="50000">
              <a:srgbClr val="03D4A8"/>
            </a:gs>
            <a:gs pos="62500">
              <a:srgbClr val="21D6E0"/>
            </a:gs>
            <a:gs pos="87500">
              <a:srgbClr val="0087E6"/>
            </a:gs>
            <a:gs pos="100000">
              <a:srgbClr val="005CBF"/>
            </a:gs>
          </a:gsLst>
          <a:lin ang="18900000" scaled="1"/>
        </a:gradFill>
        <a:effectLst/>
      </p:bgPr>
    </p:bg>
    <p:spTree>
      <p:nvGrpSpPr>
        <p:cNvPr id="1" name=""/>
        <p:cNvGrpSpPr/>
        <p:nvPr/>
      </p:nvGrpSpPr>
      <p:grpSpPr>
        <a:xfrm>
          <a:off x="0" y="0"/>
          <a:ext cx="0" cy="0"/>
          <a:chOff x="0" y="0"/>
          <a:chExt cx="0" cy="0"/>
        </a:xfrm>
      </p:grpSpPr>
      <p:sp>
        <p:nvSpPr>
          <p:cNvPr id="10243" name="Rectangle 3"/>
          <p:cNvSpPr>
            <a:spLocks noGrp="1" noChangeArrowheads="1"/>
          </p:cNvSpPr>
          <p:nvPr>
            <p:ph type="body" idx="1"/>
          </p:nvPr>
        </p:nvSpPr>
        <p:spPr>
          <a:xfrm>
            <a:off x="1143000" y="1524000"/>
            <a:ext cx="6629400" cy="4602163"/>
          </a:xfrm>
        </p:spPr>
        <p:txBody>
          <a:bodyPr/>
          <a:lstStyle/>
          <a:p>
            <a:r>
              <a:rPr lang="en-US" sz="2400" dirty="0"/>
              <a:t>Students who have an S- or did not complete the previous night’s homework will have silent lunch</a:t>
            </a:r>
            <a:r>
              <a:rPr lang="en-US" sz="2400" dirty="0" smtClean="0"/>
              <a:t>.</a:t>
            </a:r>
          </a:p>
          <a:p>
            <a:endParaRPr lang="en-US" sz="2400" dirty="0"/>
          </a:p>
          <a:p>
            <a:r>
              <a:rPr lang="en-US" sz="2400" dirty="0"/>
              <a:t>Students who have an N will have silent </a:t>
            </a:r>
            <a:r>
              <a:rPr lang="en-US" sz="2400" dirty="0" smtClean="0"/>
              <a:t>lunch and </a:t>
            </a:r>
            <a:r>
              <a:rPr lang="en-US" sz="2400" smtClean="0"/>
              <a:t>snack and will </a:t>
            </a:r>
            <a:r>
              <a:rPr lang="en-US" sz="2400" dirty="0"/>
              <a:t>receive an extra </a:t>
            </a:r>
            <a:r>
              <a:rPr lang="en-US" sz="2400" dirty="0" smtClean="0"/>
              <a:t>assignment.</a:t>
            </a:r>
            <a:endParaRPr lang="en-US" sz="2400" dirty="0"/>
          </a:p>
          <a:p>
            <a:endParaRPr lang="en-US" sz="2400" dirty="0" smtClean="0"/>
          </a:p>
          <a:p>
            <a:r>
              <a:rPr lang="en-US" sz="2400" dirty="0"/>
              <a:t>Disrespect, stealing, or severe disruptions result in an automatic U, loss of privileges and Dojo points, and a </a:t>
            </a:r>
            <a:r>
              <a:rPr lang="en-US" sz="2400" dirty="0" smtClean="0"/>
              <a:t>violation.</a:t>
            </a:r>
            <a:endParaRPr lang="en-US" sz="2400" dirty="0"/>
          </a:p>
        </p:txBody>
      </p:sp>
      <p:sp>
        <p:nvSpPr>
          <p:cNvPr id="10244" name="WordArt 4" descr="90%"/>
          <p:cNvSpPr>
            <a:spLocks noChangeArrowheads="1" noChangeShapeType="1" noTextEdit="1"/>
          </p:cNvSpPr>
          <p:nvPr/>
        </p:nvSpPr>
        <p:spPr bwMode="auto">
          <a:xfrm>
            <a:off x="1981200" y="228600"/>
            <a:ext cx="4953000" cy="1143000"/>
          </a:xfrm>
          <a:prstGeom prst="rect">
            <a:avLst/>
          </a:prstGeom>
        </p:spPr>
        <p:txBody>
          <a:bodyPr wrap="none" fromWordArt="1">
            <a:prstTxWarp prst="textDeflate">
              <a:avLst>
                <a:gd name="adj" fmla="val 26227"/>
              </a:avLst>
            </a:prstTxWarp>
          </a:bodyPr>
          <a:lstStyle/>
          <a:p>
            <a:pPr algn="ctr"/>
            <a:r>
              <a:rPr lang="en-US" sz="3600" kern="10">
                <a:ln w="9525">
                  <a:solidFill>
                    <a:srgbClr val="000000"/>
                  </a:solidFill>
                  <a:round/>
                  <a:headEnd/>
                  <a:tailEnd/>
                </a:ln>
                <a:pattFill prst="pct90">
                  <a:fgClr>
                    <a:srgbClr val="000000"/>
                  </a:fgClr>
                  <a:bgClr>
                    <a:srgbClr val="F6750A"/>
                  </a:bgClr>
                </a:pattFill>
                <a:latin typeface="Impact"/>
              </a:rPr>
              <a:t>Consequences</a:t>
            </a:r>
          </a:p>
        </p:txBody>
      </p:sp>
    </p:spTree>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a:blip r:embed="rId2" cstate="print"/>
          <a:tile tx="0" ty="0" sx="100000" sy="100000" flip="none" algn="tl"/>
        </a:blipFill>
        <a:effectLst/>
      </p:bgPr>
    </p:bg>
    <p:spTree>
      <p:nvGrpSpPr>
        <p:cNvPr id="1" name=""/>
        <p:cNvGrpSpPr/>
        <p:nvPr/>
      </p:nvGrpSpPr>
      <p:grpSpPr>
        <a:xfrm>
          <a:off x="0" y="0"/>
          <a:ext cx="0" cy="0"/>
          <a:chOff x="0" y="0"/>
          <a:chExt cx="0" cy="0"/>
        </a:xfrm>
      </p:grpSpPr>
      <p:sp>
        <p:nvSpPr>
          <p:cNvPr id="5123" name="Rectangle 3"/>
          <p:cNvSpPr>
            <a:spLocks noGrp="1" noChangeArrowheads="1"/>
          </p:cNvSpPr>
          <p:nvPr>
            <p:ph type="body" idx="1"/>
          </p:nvPr>
        </p:nvSpPr>
        <p:spPr>
          <a:xfrm>
            <a:off x="1752600" y="381000"/>
            <a:ext cx="7010400" cy="5867400"/>
          </a:xfrm>
        </p:spPr>
        <p:txBody>
          <a:bodyPr/>
          <a:lstStyle/>
          <a:p>
            <a:r>
              <a:rPr lang="en-US" sz="4000" b="1" dirty="0">
                <a:solidFill>
                  <a:srgbClr val="FF0000"/>
                </a:solidFill>
              </a:rPr>
              <a:t>G’s all week – 2 Tiger Paws and 2 Dojo </a:t>
            </a:r>
            <a:r>
              <a:rPr lang="en-US" sz="4000" b="1" dirty="0" smtClean="0">
                <a:solidFill>
                  <a:srgbClr val="FF0000"/>
                </a:solidFill>
              </a:rPr>
              <a:t>points</a:t>
            </a:r>
            <a:endParaRPr lang="en-US" sz="4000" b="1" dirty="0">
              <a:solidFill>
                <a:srgbClr val="FF0000"/>
              </a:solidFill>
            </a:endParaRPr>
          </a:p>
          <a:p>
            <a:r>
              <a:rPr lang="en-US" sz="4000" b="1" dirty="0">
                <a:solidFill>
                  <a:srgbClr val="FF0000"/>
                </a:solidFill>
              </a:rPr>
              <a:t>S’s and G’s all week – 1 Tiger Paw and 1 Dojo </a:t>
            </a:r>
            <a:r>
              <a:rPr lang="en-US" sz="4000" b="1" dirty="0" smtClean="0">
                <a:solidFill>
                  <a:srgbClr val="FF0000"/>
                </a:solidFill>
              </a:rPr>
              <a:t>point</a:t>
            </a:r>
            <a:endParaRPr lang="en-US" sz="4000" b="1" dirty="0">
              <a:solidFill>
                <a:srgbClr val="FF0000"/>
              </a:solidFill>
            </a:endParaRPr>
          </a:p>
          <a:p>
            <a:r>
              <a:rPr lang="en-US" sz="4000" b="1" u="sng" dirty="0">
                <a:solidFill>
                  <a:srgbClr val="FF0000"/>
                </a:solidFill>
              </a:rPr>
              <a:t>Good behavior earns Tiger Paws and Dojo points which can be traded for rewards.</a:t>
            </a:r>
            <a:endParaRPr lang="en-US" sz="4400" b="1" u="sng" dirty="0">
              <a:solidFill>
                <a:srgbClr val="FF0000"/>
              </a:solidFill>
            </a:endParaRPr>
          </a:p>
        </p:txBody>
      </p:sp>
      <p:sp>
        <p:nvSpPr>
          <p:cNvPr id="5124" name="WordArt 4"/>
          <p:cNvSpPr>
            <a:spLocks noChangeArrowheads="1" noChangeShapeType="1" noTextEdit="1"/>
          </p:cNvSpPr>
          <p:nvPr/>
        </p:nvSpPr>
        <p:spPr bwMode="auto">
          <a:xfrm rot="5400000">
            <a:off x="-1714500" y="2552700"/>
            <a:ext cx="5410200" cy="1524000"/>
          </a:xfrm>
          <a:prstGeom prst="rect">
            <a:avLst/>
          </a:prstGeom>
        </p:spPr>
        <p:txBody>
          <a:bodyPr vert="wordArtVert" wrap="none" fromWordArt="1">
            <a:prstTxWarp prst="textWave4">
              <a:avLst>
                <a:gd name="adj1" fmla="val 13005"/>
                <a:gd name="adj2" fmla="val 0"/>
              </a:avLst>
            </a:prstTxWarp>
          </a:bodyPr>
          <a:lstStyle/>
          <a:p>
            <a:pPr algn="ctr" fontAlgn="auto"/>
            <a:r>
              <a:rPr lang="en-US" sz="3600" kern="10">
                <a:ln w="9525">
                  <a:noFill/>
                  <a:round/>
                  <a:headEnd/>
                  <a:tailEnd/>
                </a:ln>
                <a:gradFill rotWithShape="0">
                  <a:gsLst>
                    <a:gs pos="0">
                      <a:srgbClr val="00FF00"/>
                    </a:gs>
                    <a:gs pos="100000">
                      <a:srgbClr val="00CCFF"/>
                    </a:gs>
                  </a:gsLst>
                  <a:lin ang="0" scaled="1"/>
                </a:gradFill>
                <a:effectLst>
                  <a:outerShdw dist="99190" dir="7788334" algn="ctr" rotWithShape="0">
                    <a:srgbClr val="000080">
                      <a:alpha val="80000"/>
                    </a:srgbClr>
                  </a:outerShdw>
                </a:effectLst>
                <a:latin typeface="Arial Black"/>
              </a:rPr>
              <a:t>Rewards</a:t>
            </a:r>
          </a:p>
        </p:txBody>
      </p:sp>
    </p:spTree>
  </p:cSld>
  <p:clrMapOvr>
    <a:masterClrMapping/>
  </p:clrMapOvr>
  <p:transition xmlns:p14="http://schemas.microsoft.com/office/powerpoint/2010/main" advTm="10281"/>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Please sign and return one copy.</a:t>
            </a:r>
            <a:endParaRPr lang="en-US" dirty="0"/>
          </a:p>
        </p:txBody>
      </p:sp>
      <p:sp>
        <p:nvSpPr>
          <p:cNvPr id="3" name="Content Placeholder 2"/>
          <p:cNvSpPr>
            <a:spLocks noGrp="1"/>
          </p:cNvSpPr>
          <p:nvPr>
            <p:ph idx="1"/>
          </p:nvPr>
        </p:nvSpPr>
        <p:spPr/>
        <p:txBody>
          <a:bodyPr/>
          <a:lstStyle/>
          <a:p>
            <a:r>
              <a:rPr lang="en-US" dirty="0" smtClean="0"/>
              <a:t>Student signature</a:t>
            </a:r>
          </a:p>
          <a:p>
            <a:r>
              <a:rPr lang="en-US" dirty="0"/>
              <a:t>_________________________________</a:t>
            </a:r>
          </a:p>
          <a:p>
            <a:endParaRPr lang="en-US" dirty="0" smtClean="0"/>
          </a:p>
          <a:p>
            <a:r>
              <a:rPr lang="en-US" dirty="0" smtClean="0"/>
              <a:t>Parent signature</a:t>
            </a:r>
          </a:p>
          <a:p>
            <a:r>
              <a:rPr lang="en-US"/>
              <a:t>_________________________________</a:t>
            </a:r>
          </a:p>
          <a:p>
            <a:endParaRPr lang="en-US" dirty="0"/>
          </a:p>
        </p:txBody>
      </p:sp>
    </p:spTree>
    <p:extLst>
      <p:ext uri="{BB962C8B-B14F-4D97-AF65-F5344CB8AC3E}">
        <p14:creationId xmlns:p14="http://schemas.microsoft.com/office/powerpoint/2010/main" val="147748074"/>
      </p:ext>
    </p:extLst>
  </p:cSld>
  <p:clrMapOvr>
    <a:masterClrMapping/>
  </p:clrMapOvr>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Infusion.thmx</Template>
  <TotalTime>335</TotalTime>
  <Words>259</Words>
  <Application>Microsoft Macintosh PowerPoint</Application>
  <PresentationFormat>On-screen Show (4:3)</PresentationFormat>
  <Paragraphs>27</Paragraphs>
  <Slides>6</Slides>
  <Notes>0</Notes>
  <HiddenSlides>0</HiddenSlides>
  <MMClips>0</MMClips>
  <ScaleCrop>false</ScaleCrop>
  <HeadingPairs>
    <vt:vector size="4" baseType="variant">
      <vt:variant>
        <vt:lpstr>Theme</vt:lpstr>
      </vt:variant>
      <vt:variant>
        <vt:i4>1</vt:i4>
      </vt:variant>
      <vt:variant>
        <vt:lpstr>Slide Titles</vt:lpstr>
      </vt:variant>
      <vt:variant>
        <vt:i4>6</vt:i4>
      </vt:variant>
    </vt:vector>
  </HeadingPairs>
  <TitlesOfParts>
    <vt:vector size="7" baseType="lpstr">
      <vt:lpstr>Default Design</vt:lpstr>
      <vt:lpstr>Mrs. Owens’ 3rd Grade Class</vt:lpstr>
      <vt:lpstr>PowerPoint Presentation</vt:lpstr>
      <vt:lpstr>PowerPoint Presentation</vt:lpstr>
      <vt:lpstr>PowerPoint Presentation</vt:lpstr>
      <vt:lpstr>PowerPoint Presentation</vt:lpstr>
      <vt:lpstr>Please sign and return one copy.</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Mrs. Owens’ 3rd Grade Class</dc:title>
  <dc:creator>Administrator</dc:creator>
  <cp:lastModifiedBy>Carmen Owens</cp:lastModifiedBy>
  <cp:revision>14</cp:revision>
  <cp:lastPrinted>2013-08-13T19:12:13Z</cp:lastPrinted>
  <dcterms:created xsi:type="dcterms:W3CDTF">2008-07-31T19:12:12Z</dcterms:created>
  <dcterms:modified xsi:type="dcterms:W3CDTF">2013-08-13T20:42:05Z</dcterms:modified>
</cp:coreProperties>
</file>